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adger Script" panose="020B0604020202020204" charset="0"/>
      <p:regular r:id="rId9"/>
    </p:embeddedFont>
    <p:embeddedFont>
      <p:font typeface="Cerebri" panose="020B0604020202020204" charset="0"/>
      <p:regular r:id="rId10"/>
    </p:embeddedFont>
    <p:embeddedFont>
      <p:font typeface="Cerebri Bold" panose="020B0604020202020204" charset="0"/>
      <p:regular r:id="rId11"/>
    </p:embeddedFont>
    <p:embeddedFont>
      <p:font typeface="Jella" panose="020B0604020202020204" charset="-34"/>
      <p:regular r:id="rId12"/>
    </p:embeddedFont>
    <p:embeddedFont>
      <p:font typeface="Jella Bold" panose="020B0604020202020204" charset="-3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518" b="-451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457558" y="466660"/>
            <a:ext cx="9563384" cy="9544180"/>
          </a:xfrm>
          <a:custGeom>
            <a:avLst/>
            <a:gdLst/>
            <a:ahLst/>
            <a:cxnLst/>
            <a:rect l="l" t="t" r="r" b="b"/>
            <a:pathLst>
              <a:path w="9563384" h="9544180">
                <a:moveTo>
                  <a:pt x="0" y="0"/>
                </a:moveTo>
                <a:lnTo>
                  <a:pt x="9563384" y="0"/>
                </a:lnTo>
                <a:lnTo>
                  <a:pt x="9563384" y="9544180"/>
                </a:lnTo>
                <a:lnTo>
                  <a:pt x="0" y="9544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588422" y="576854"/>
            <a:ext cx="9123413" cy="9123413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024260" y="1018821"/>
            <a:ext cx="8239479" cy="823947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363881" y="2647167"/>
            <a:ext cx="7560239" cy="207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85"/>
              </a:lnSpc>
            </a:pPr>
            <a:r>
              <a:rPr lang="en-US" sz="8275" b="1">
                <a:solidFill>
                  <a:srgbClr val="231816"/>
                </a:solidFill>
                <a:latin typeface="Jella Bold"/>
                <a:ea typeface="Jella Bold"/>
                <a:cs typeface="Jella Bold"/>
                <a:sym typeface="Jella Bold"/>
              </a:rPr>
              <a:t>JG’S SMART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584219" y="4625704"/>
            <a:ext cx="7119562" cy="2392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405"/>
              </a:lnSpc>
            </a:pPr>
            <a:r>
              <a:rPr lang="en-US" sz="13860">
                <a:solidFill>
                  <a:srgbClr val="231816"/>
                </a:solidFill>
                <a:latin typeface="Badger Script"/>
                <a:ea typeface="Badger Script"/>
                <a:cs typeface="Badger Script"/>
                <a:sym typeface="Badger Script"/>
              </a:rPr>
              <a:t>Canteen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61531" y="0"/>
            <a:ext cx="12826469" cy="5727088"/>
            <a:chOff x="0" y="0"/>
            <a:chExt cx="17101958" cy="763611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7515"/>
            <a:stretch>
              <a:fillRect/>
            </a:stretch>
          </p:blipFill>
          <p:spPr>
            <a:xfrm>
              <a:off x="0" y="0"/>
              <a:ext cx="17101958" cy="763611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4462473"/>
            <a:ext cx="7192879" cy="5838516"/>
            <a:chOff x="0" y="0"/>
            <a:chExt cx="812800" cy="6597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659756"/>
            </a:xfrm>
            <a:custGeom>
              <a:avLst/>
              <a:gdLst/>
              <a:ahLst/>
              <a:cxnLst/>
              <a:rect l="l" t="t" r="r" b="b"/>
              <a:pathLst>
                <a:path w="812800" h="659756">
                  <a:moveTo>
                    <a:pt x="0" y="0"/>
                  </a:moveTo>
                  <a:lnTo>
                    <a:pt x="812800" y="0"/>
                  </a:lnTo>
                  <a:lnTo>
                    <a:pt x="812800" y="659756"/>
                  </a:lnTo>
                  <a:lnTo>
                    <a:pt x="0" y="659756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697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99403" y="5247759"/>
            <a:ext cx="4944050" cy="202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Jella"/>
                <a:ea typeface="Jella"/>
                <a:cs typeface="Jella"/>
                <a:sym typeface="Jella"/>
              </a:rPr>
              <a:t>About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99403" y="6660808"/>
            <a:ext cx="4106765" cy="2121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85"/>
              </a:lnSpc>
            </a:pPr>
            <a:r>
              <a:rPr lang="en-US" sz="12346">
                <a:solidFill>
                  <a:srgbClr val="FFFFFF"/>
                </a:solidFill>
                <a:latin typeface="Badger Script"/>
                <a:ea typeface="Badger Script"/>
                <a:cs typeface="Badger Script"/>
                <a:sym typeface="Badger Script"/>
              </a:rPr>
              <a:t>Food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84949" y="6145155"/>
            <a:ext cx="10183138" cy="340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40"/>
              </a:lnSpc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This project develops a responsive full-stack web application to digitize the college canteen ordering system. It reduces long queues, avoids manual errors, and provides real-time menu availability. Students can place orders online, while administrators can manage items and track orders efficiently, improving overall speed and convenience.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81899" y="4448484"/>
            <a:ext cx="2813222" cy="5838516"/>
            <a:chOff x="0" y="0"/>
            <a:chExt cx="317896" cy="659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7896" cy="659756"/>
            </a:xfrm>
            <a:custGeom>
              <a:avLst/>
              <a:gdLst/>
              <a:ahLst/>
              <a:cxnLst/>
              <a:rect l="l" t="t" r="r" b="b"/>
              <a:pathLst>
                <a:path w="317896" h="659756">
                  <a:moveTo>
                    <a:pt x="0" y="0"/>
                  </a:moveTo>
                  <a:lnTo>
                    <a:pt x="317896" y="0"/>
                  </a:lnTo>
                  <a:lnTo>
                    <a:pt x="317896" y="659756"/>
                  </a:lnTo>
                  <a:lnTo>
                    <a:pt x="0" y="659756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7896" cy="697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095121" y="0"/>
            <a:ext cx="7192879" cy="5838516"/>
            <a:chOff x="0" y="0"/>
            <a:chExt cx="812800" cy="659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59756"/>
            </a:xfrm>
            <a:custGeom>
              <a:avLst/>
              <a:gdLst/>
              <a:ahLst/>
              <a:cxnLst/>
              <a:rect l="l" t="t" r="r" b="b"/>
              <a:pathLst>
                <a:path w="812800" h="659756">
                  <a:moveTo>
                    <a:pt x="0" y="0"/>
                  </a:moveTo>
                  <a:lnTo>
                    <a:pt x="812800" y="0"/>
                  </a:lnTo>
                  <a:lnTo>
                    <a:pt x="812800" y="659756"/>
                  </a:lnTo>
                  <a:lnTo>
                    <a:pt x="0" y="659756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697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1028700"/>
            <a:ext cx="7197811" cy="9258300"/>
            <a:chOff x="0" y="0"/>
            <a:chExt cx="9597081" cy="123444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r="61127"/>
            <a:stretch>
              <a:fillRect/>
            </a:stretch>
          </p:blipFill>
          <p:spPr>
            <a:xfrm>
              <a:off x="0" y="0"/>
              <a:ext cx="9597081" cy="12344400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28700" y="-32304"/>
            <a:ext cx="6728037" cy="202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231816"/>
                </a:solidFill>
                <a:latin typeface="Jella"/>
                <a:ea typeface="Jella"/>
                <a:cs typeface="Jella"/>
                <a:sym typeface="Jella"/>
              </a:rPr>
              <a:t>Welcome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1240150"/>
            <a:ext cx="4106765" cy="2124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85"/>
              </a:lnSpc>
            </a:pPr>
            <a:r>
              <a:rPr lang="en-US" sz="12346">
                <a:solidFill>
                  <a:srgbClr val="B84900"/>
                </a:solidFill>
                <a:latin typeface="Badger Script"/>
                <a:ea typeface="Badger Script"/>
                <a:cs typeface="Badger Script"/>
                <a:sym typeface="Badger Script"/>
              </a:rPr>
              <a:t>Food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364941"/>
            <a:ext cx="7054415" cy="485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40"/>
              </a:lnSpc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Welcome to the College Canteen Management System!</a:t>
            </a:r>
          </a:p>
          <a:p>
            <a:pPr algn="just">
              <a:lnSpc>
                <a:spcPts val="3840"/>
              </a:lnSpc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Easily browse the menu, check real-time availability, and place your order without standing in long queues. Our system is designed to make campus dining faster, smoother, and more convenient for everyone. Enjoy a smarter way to order your favorite meals! 🍽️</a:t>
            </a:r>
          </a:p>
          <a:p>
            <a:pPr algn="just">
              <a:lnSpc>
                <a:spcPts val="3840"/>
              </a:lnSpc>
            </a:pPr>
            <a:endParaRPr lang="en-US" sz="3200" spc="-96">
              <a:solidFill>
                <a:srgbClr val="000000"/>
              </a:solidFill>
              <a:latin typeface="Cerebri"/>
              <a:ea typeface="Cerebri"/>
              <a:cs typeface="Cerebri"/>
              <a:sym typeface="Cere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813222" cy="5838516"/>
            <a:chOff x="0" y="0"/>
            <a:chExt cx="317896" cy="659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7896" cy="659756"/>
            </a:xfrm>
            <a:custGeom>
              <a:avLst/>
              <a:gdLst/>
              <a:ahLst/>
              <a:cxnLst/>
              <a:rect l="l" t="t" r="r" b="b"/>
              <a:pathLst>
                <a:path w="317896" h="659756">
                  <a:moveTo>
                    <a:pt x="0" y="0"/>
                  </a:moveTo>
                  <a:lnTo>
                    <a:pt x="317896" y="0"/>
                  </a:lnTo>
                  <a:lnTo>
                    <a:pt x="317896" y="659756"/>
                  </a:lnTo>
                  <a:lnTo>
                    <a:pt x="0" y="659756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7896" cy="697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330778" y="4448484"/>
            <a:ext cx="2813222" cy="5838516"/>
            <a:chOff x="0" y="0"/>
            <a:chExt cx="317896" cy="659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7896" cy="659756"/>
            </a:xfrm>
            <a:custGeom>
              <a:avLst/>
              <a:gdLst/>
              <a:ahLst/>
              <a:cxnLst/>
              <a:rect l="l" t="t" r="r" b="b"/>
              <a:pathLst>
                <a:path w="317896" h="659756">
                  <a:moveTo>
                    <a:pt x="0" y="0"/>
                  </a:moveTo>
                  <a:lnTo>
                    <a:pt x="317896" y="0"/>
                  </a:lnTo>
                  <a:lnTo>
                    <a:pt x="317896" y="659756"/>
                  </a:lnTo>
                  <a:lnTo>
                    <a:pt x="0" y="659756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17896" cy="697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028700"/>
            <a:ext cx="7197811" cy="8229600"/>
            <a:chOff x="0" y="0"/>
            <a:chExt cx="9597081" cy="109728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56268"/>
            <a:stretch>
              <a:fillRect/>
            </a:stretch>
          </p:blipFill>
          <p:spPr>
            <a:xfrm>
              <a:off x="0" y="0"/>
              <a:ext cx="9597081" cy="10972800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9813493" y="1364952"/>
            <a:ext cx="6728037" cy="202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231816"/>
                </a:solidFill>
                <a:latin typeface="Jella"/>
                <a:ea typeface="Jella"/>
                <a:cs typeface="Jella"/>
                <a:sym typeface="Jella"/>
              </a:rPr>
              <a:t>Smart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29702" y="1596369"/>
            <a:ext cx="6423657" cy="2124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85"/>
              </a:lnSpc>
            </a:pPr>
            <a:r>
              <a:rPr lang="en-US" sz="12346">
                <a:solidFill>
                  <a:srgbClr val="B84900"/>
                </a:solidFill>
                <a:latin typeface="Badger Script"/>
                <a:ea typeface="Badger Script"/>
                <a:cs typeface="Badger Script"/>
                <a:sym typeface="Badger Script"/>
              </a:rPr>
              <a:t>Screen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13493" y="3721160"/>
            <a:ext cx="7218636" cy="485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Digital Food Ordering &amp; Management System</a:t>
            </a:r>
          </a:p>
          <a:p>
            <a:pPr algn="l">
              <a:lnSpc>
                <a:spcPts val="3840"/>
              </a:lnSpc>
            </a:pPr>
            <a:endParaRPr lang="en-US" sz="3200" spc="-96">
              <a:solidFill>
                <a:srgbClr val="000000"/>
              </a:solidFill>
              <a:latin typeface="Cerebri"/>
              <a:ea typeface="Cerebri"/>
              <a:cs typeface="Cerebri"/>
              <a:sym typeface="Cerebri"/>
            </a:endParaRPr>
          </a:p>
          <a:p>
            <a:pPr algn="l">
              <a:lnSpc>
                <a:spcPts val="3840"/>
              </a:lnSpc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A responsive full-stack web application designed to:</a:t>
            </a:r>
          </a:p>
          <a:p>
            <a:pPr marL="690881" lvl="1" indent="-345440" algn="l">
              <a:lnSpc>
                <a:spcPts val="3840"/>
              </a:lnSpc>
              <a:buFont typeface="Arial"/>
              <a:buChar char="•"/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Digitize college canteen operations</a:t>
            </a:r>
          </a:p>
          <a:p>
            <a:pPr marL="690881" lvl="1" indent="-345440" algn="l">
              <a:lnSpc>
                <a:spcPts val="3840"/>
              </a:lnSpc>
              <a:buFont typeface="Arial"/>
              <a:buChar char="•"/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Reduce queues</a:t>
            </a:r>
          </a:p>
          <a:p>
            <a:pPr marL="690881" lvl="1" indent="-345440" algn="l">
              <a:lnSpc>
                <a:spcPts val="3840"/>
              </a:lnSpc>
              <a:buFont typeface="Arial"/>
              <a:buChar char="•"/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Improve order tracking</a:t>
            </a:r>
          </a:p>
          <a:p>
            <a:pPr marL="690881" lvl="1" indent="-345440" algn="l">
              <a:lnSpc>
                <a:spcPts val="3840"/>
              </a:lnSpc>
              <a:buFont typeface="Arial"/>
              <a:buChar char="•"/>
            </a:pPr>
            <a:r>
              <a:rPr lang="en-US" sz="3200" spc="-96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Enhance food management efficiency</a:t>
            </a:r>
          </a:p>
          <a:p>
            <a:pPr algn="l">
              <a:lnSpc>
                <a:spcPts val="3840"/>
              </a:lnSpc>
            </a:pPr>
            <a:endParaRPr lang="en-US" sz="3200" spc="-96">
              <a:solidFill>
                <a:srgbClr val="000000"/>
              </a:solidFill>
              <a:latin typeface="Cerebri"/>
              <a:ea typeface="Cerebri"/>
              <a:cs typeface="Cerebri"/>
              <a:sym typeface="Cere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4184979" cy="8229600"/>
            <a:chOff x="0" y="0"/>
            <a:chExt cx="5579972" cy="10972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3336" r="44499"/>
            <a:stretch>
              <a:fillRect/>
            </a:stretch>
          </p:blipFill>
          <p:spPr>
            <a:xfrm>
              <a:off x="0" y="0"/>
              <a:ext cx="5579972" cy="109728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6144126" y="4595218"/>
            <a:ext cx="1322614" cy="1322614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619537" y="4595218"/>
            <a:ext cx="1322614" cy="132261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6317729" y="7291283"/>
            <a:ext cx="752814" cy="756597"/>
          </a:xfrm>
          <a:custGeom>
            <a:avLst/>
            <a:gdLst/>
            <a:ahLst/>
            <a:cxnLst/>
            <a:rect l="l" t="t" r="r" b="b"/>
            <a:pathLst>
              <a:path w="752814" h="756597">
                <a:moveTo>
                  <a:pt x="0" y="0"/>
                </a:moveTo>
                <a:lnTo>
                  <a:pt x="752814" y="0"/>
                </a:lnTo>
                <a:lnTo>
                  <a:pt x="752814" y="756598"/>
                </a:lnTo>
                <a:lnTo>
                  <a:pt x="0" y="7565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281465" y="4732556"/>
            <a:ext cx="1047936" cy="1047936"/>
          </a:xfrm>
          <a:custGeom>
            <a:avLst/>
            <a:gdLst/>
            <a:ahLst/>
            <a:cxnLst/>
            <a:rect l="l" t="t" r="r" b="b"/>
            <a:pathLst>
              <a:path w="1047936" h="1047936">
                <a:moveTo>
                  <a:pt x="0" y="0"/>
                </a:moveTo>
                <a:lnTo>
                  <a:pt x="1047936" y="0"/>
                </a:lnTo>
                <a:lnTo>
                  <a:pt x="1047936" y="1047936"/>
                </a:lnTo>
                <a:lnTo>
                  <a:pt x="0" y="10479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1756876" y="4732556"/>
            <a:ext cx="1047936" cy="1047936"/>
          </a:xfrm>
          <a:custGeom>
            <a:avLst/>
            <a:gdLst/>
            <a:ahLst/>
            <a:cxnLst/>
            <a:rect l="l" t="t" r="r" b="b"/>
            <a:pathLst>
              <a:path w="1047936" h="1047936">
                <a:moveTo>
                  <a:pt x="0" y="0"/>
                </a:moveTo>
                <a:lnTo>
                  <a:pt x="1047936" y="0"/>
                </a:lnTo>
                <a:lnTo>
                  <a:pt x="1047936" y="1047936"/>
                </a:lnTo>
                <a:lnTo>
                  <a:pt x="0" y="10479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6144126" y="6127381"/>
            <a:ext cx="1322614" cy="1322614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619537" y="6127381"/>
            <a:ext cx="1322614" cy="132261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6281465" y="6261553"/>
            <a:ext cx="1051103" cy="1051103"/>
          </a:xfrm>
          <a:custGeom>
            <a:avLst/>
            <a:gdLst/>
            <a:ahLst/>
            <a:cxnLst/>
            <a:rect l="l" t="t" r="r" b="b"/>
            <a:pathLst>
              <a:path w="1051103" h="1051103">
                <a:moveTo>
                  <a:pt x="0" y="0"/>
                </a:moveTo>
                <a:lnTo>
                  <a:pt x="1051103" y="0"/>
                </a:lnTo>
                <a:lnTo>
                  <a:pt x="1051103" y="1051103"/>
                </a:lnTo>
                <a:lnTo>
                  <a:pt x="0" y="10511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1753709" y="6261553"/>
            <a:ext cx="1051103" cy="1051103"/>
          </a:xfrm>
          <a:custGeom>
            <a:avLst/>
            <a:gdLst/>
            <a:ahLst/>
            <a:cxnLst/>
            <a:rect l="l" t="t" r="r" b="b"/>
            <a:pathLst>
              <a:path w="1051103" h="1051103">
                <a:moveTo>
                  <a:pt x="0" y="0"/>
                </a:moveTo>
                <a:lnTo>
                  <a:pt x="1051103" y="0"/>
                </a:lnTo>
                <a:lnTo>
                  <a:pt x="1051103" y="1051103"/>
                </a:lnTo>
                <a:lnTo>
                  <a:pt x="0" y="10511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5970863" y="2357938"/>
            <a:ext cx="6568869" cy="202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>
                <a:solidFill>
                  <a:srgbClr val="231816"/>
                </a:solidFill>
                <a:latin typeface="Jella"/>
                <a:ea typeface="Jella"/>
                <a:cs typeface="Jella"/>
                <a:sym typeface="Jella"/>
              </a:rPr>
              <a:t>Technology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81278" y="2589355"/>
            <a:ext cx="3846045" cy="2124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285"/>
              </a:lnSpc>
            </a:pPr>
            <a:r>
              <a:rPr lang="en-US" sz="12346">
                <a:solidFill>
                  <a:srgbClr val="B84900"/>
                </a:solidFill>
                <a:latin typeface="Badger Script"/>
                <a:ea typeface="Badger Script"/>
                <a:cs typeface="Badger Script"/>
                <a:sym typeface="Badger Script"/>
              </a:rPr>
              <a:t>Used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851842" y="5085074"/>
            <a:ext cx="3767696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85"/>
              </a:lnSpc>
            </a:pPr>
            <a:r>
              <a:rPr lang="en-US" sz="2404" b="1" spc="-72">
                <a:solidFill>
                  <a:srgbClr val="000000"/>
                </a:solidFill>
                <a:latin typeface="Cerebri Bold"/>
                <a:ea typeface="Cerebri Bold"/>
                <a:cs typeface="Cerebri Bold"/>
                <a:sym typeface="Cerebri Bold"/>
              </a:rPr>
              <a:t>Java Script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491604" y="5085074"/>
            <a:ext cx="3767696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85"/>
              </a:lnSpc>
            </a:pPr>
            <a:r>
              <a:rPr lang="en-US" sz="2404" b="1" spc="-72">
                <a:solidFill>
                  <a:srgbClr val="000000"/>
                </a:solidFill>
                <a:latin typeface="Cerebri Bold"/>
                <a:ea typeface="Cerebri Bold"/>
                <a:cs typeface="Cerebri Bold"/>
                <a:sym typeface="Cerebri Bold"/>
              </a:rPr>
              <a:t>CSS (Tailwind)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851842" y="6617238"/>
            <a:ext cx="3767696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85"/>
              </a:lnSpc>
            </a:pPr>
            <a:r>
              <a:rPr lang="en-US" sz="2404" b="1" spc="-72">
                <a:solidFill>
                  <a:srgbClr val="000000"/>
                </a:solidFill>
                <a:latin typeface="Cerebri Bold"/>
                <a:ea typeface="Cerebri Bold"/>
                <a:cs typeface="Cerebri Bold"/>
                <a:sym typeface="Cerebri Bold"/>
              </a:rPr>
              <a:t>DJango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466026" y="6580929"/>
            <a:ext cx="3767696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85"/>
              </a:lnSpc>
            </a:pPr>
            <a:r>
              <a:rPr lang="en-US" sz="2404" b="1" spc="-72">
                <a:solidFill>
                  <a:srgbClr val="000000"/>
                </a:solidFill>
                <a:latin typeface="Cerebri Bold"/>
                <a:ea typeface="Cerebri Bold"/>
                <a:cs typeface="Cerebri Bold"/>
                <a:sym typeface="Cerebri Bold"/>
              </a:rPr>
              <a:t>HTML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87168"/>
            <a:ext cx="16230600" cy="8512663"/>
            <a:chOff x="0" y="0"/>
            <a:chExt cx="1834068" cy="9619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34068" cy="961937"/>
            </a:xfrm>
            <a:custGeom>
              <a:avLst/>
              <a:gdLst/>
              <a:ahLst/>
              <a:cxnLst/>
              <a:rect l="l" t="t" r="r" b="b"/>
              <a:pathLst>
                <a:path w="1834068" h="961937">
                  <a:moveTo>
                    <a:pt x="0" y="0"/>
                  </a:moveTo>
                  <a:lnTo>
                    <a:pt x="1834068" y="0"/>
                  </a:lnTo>
                  <a:lnTo>
                    <a:pt x="1834068" y="961937"/>
                  </a:lnTo>
                  <a:lnTo>
                    <a:pt x="0" y="961937"/>
                  </a:lnTo>
                  <a:close/>
                </a:path>
              </a:pathLst>
            </a:custGeom>
            <a:ln w="57150" cap="sq">
              <a:solidFill>
                <a:srgbClr val="B849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34068" cy="10000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1026" y="473468"/>
            <a:ext cx="6728037" cy="344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231816"/>
                </a:solidFill>
                <a:latin typeface="Jella Bold"/>
                <a:ea typeface="Jella Bold"/>
                <a:cs typeface="Jella Bold"/>
                <a:sym typeface="Jella Bold"/>
              </a:rPr>
              <a:t>System</a:t>
            </a:r>
          </a:p>
          <a:p>
            <a:pPr algn="ctr">
              <a:lnSpc>
                <a:spcPts val="11200"/>
              </a:lnSpc>
            </a:pPr>
            <a:endParaRPr lang="en-US" sz="8000" b="1">
              <a:solidFill>
                <a:srgbClr val="231816"/>
              </a:solidFill>
              <a:latin typeface="Jella Bold"/>
              <a:ea typeface="Jella Bold"/>
              <a:cs typeface="Jella Bold"/>
              <a:sym typeface="Jell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532150" y="639518"/>
            <a:ext cx="6423657" cy="2124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85"/>
              </a:lnSpc>
            </a:pPr>
            <a:r>
              <a:rPr lang="en-US" sz="12346">
                <a:solidFill>
                  <a:srgbClr val="B84900"/>
                </a:solidFill>
                <a:latin typeface="Badger Script"/>
                <a:ea typeface="Badger Script"/>
                <a:cs typeface="Badger Script"/>
                <a:sym typeface="Badger Script"/>
              </a:rPr>
              <a:t>Architecture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749955" y="575069"/>
            <a:ext cx="6728037" cy="2025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231816"/>
                </a:solidFill>
                <a:latin typeface="Jella Bold"/>
                <a:ea typeface="Jella Bold"/>
                <a:cs typeface="Jella Bold"/>
                <a:sym typeface="Jella Bold"/>
              </a:rPr>
              <a:t>Overview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61707" y="2754785"/>
            <a:ext cx="14532445" cy="5543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39"/>
              </a:lnSpc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Full-Stack Implementation</a:t>
            </a:r>
          </a:p>
          <a:p>
            <a:pPr marL="1122679" lvl="1" indent="-561340" algn="l">
              <a:lnSpc>
                <a:spcPts val="6239"/>
              </a:lnSpc>
              <a:buFont typeface="Arial"/>
              <a:buChar char="•"/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Frontend: Responsive UI</a:t>
            </a:r>
          </a:p>
          <a:p>
            <a:pPr marL="1122679" lvl="1" indent="-561340" algn="l">
              <a:lnSpc>
                <a:spcPts val="6239"/>
              </a:lnSpc>
              <a:buFont typeface="Arial"/>
              <a:buChar char="•"/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Backend: Server-side logic &amp; APIs (DJango)</a:t>
            </a:r>
          </a:p>
          <a:p>
            <a:pPr marL="1122679" lvl="1" indent="-561340" algn="l">
              <a:lnSpc>
                <a:spcPts val="6239"/>
              </a:lnSpc>
              <a:buFont typeface="Arial"/>
              <a:buChar char="•"/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Database: Dynamic data storage (SQL Lite)</a:t>
            </a:r>
          </a:p>
          <a:p>
            <a:pPr marL="1122679" lvl="1" indent="-561340" algn="l">
              <a:lnSpc>
                <a:spcPts val="6239"/>
              </a:lnSpc>
              <a:buFont typeface="Arial"/>
              <a:buChar char="•"/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Authentication: OTP-based login</a:t>
            </a:r>
          </a:p>
          <a:p>
            <a:pPr marL="1122679" lvl="1" indent="-561340" algn="l">
              <a:lnSpc>
                <a:spcPts val="6239"/>
              </a:lnSpc>
              <a:buFont typeface="Arial"/>
              <a:buChar char="•"/>
            </a:pPr>
            <a:r>
              <a:rPr lang="en-US" sz="5199" spc="-155">
                <a:solidFill>
                  <a:srgbClr val="000000"/>
                </a:solidFill>
                <a:latin typeface="Cerebri"/>
                <a:ea typeface="Cerebri"/>
                <a:cs typeface="Cerebri"/>
                <a:sym typeface="Cerebri"/>
              </a:rPr>
              <a:t>Admin Panel: Food &amp; order management</a:t>
            </a:r>
          </a:p>
          <a:p>
            <a:pPr algn="l">
              <a:lnSpc>
                <a:spcPts val="6239"/>
              </a:lnSpc>
            </a:pPr>
            <a:endParaRPr lang="en-US" sz="5199" spc="-155">
              <a:solidFill>
                <a:srgbClr val="000000"/>
              </a:solidFill>
              <a:latin typeface="Cerebri"/>
              <a:ea typeface="Cerebri"/>
              <a:cs typeface="Cerebri"/>
              <a:sym typeface="Cere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50231" y="5838516"/>
            <a:ext cx="5437345" cy="4942755"/>
            <a:chOff x="0" y="0"/>
            <a:chExt cx="614424" cy="558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14423" cy="558534"/>
            </a:xfrm>
            <a:custGeom>
              <a:avLst/>
              <a:gdLst/>
              <a:ahLst/>
              <a:cxnLst/>
              <a:rect l="l" t="t" r="r" b="b"/>
              <a:pathLst>
                <a:path w="614423" h="558534">
                  <a:moveTo>
                    <a:pt x="0" y="0"/>
                  </a:moveTo>
                  <a:lnTo>
                    <a:pt x="614423" y="0"/>
                  </a:lnTo>
                  <a:lnTo>
                    <a:pt x="614423" y="558534"/>
                  </a:lnTo>
                  <a:lnTo>
                    <a:pt x="0" y="558534"/>
                  </a:lnTo>
                  <a:close/>
                </a:path>
              </a:pathLst>
            </a:custGeom>
            <a:ln w="57150" cap="sq">
              <a:solidFill>
                <a:srgbClr val="B849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14424" cy="5966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4572052"/>
            <a:ext cx="11551177" cy="5714948"/>
            <a:chOff x="0" y="0"/>
            <a:chExt cx="1305290" cy="6457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05290" cy="645793"/>
            </a:xfrm>
            <a:custGeom>
              <a:avLst/>
              <a:gdLst/>
              <a:ahLst/>
              <a:cxnLst/>
              <a:rect l="l" t="t" r="r" b="b"/>
              <a:pathLst>
                <a:path w="1305290" h="645793">
                  <a:moveTo>
                    <a:pt x="0" y="0"/>
                  </a:moveTo>
                  <a:lnTo>
                    <a:pt x="1305290" y="0"/>
                  </a:lnTo>
                  <a:lnTo>
                    <a:pt x="1305290" y="645793"/>
                  </a:lnTo>
                  <a:lnTo>
                    <a:pt x="0" y="645793"/>
                  </a:lnTo>
                  <a:close/>
                </a:path>
              </a:pathLst>
            </a:custGeom>
            <a:solidFill>
              <a:srgbClr val="B849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05290" cy="6838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385258" y="2089141"/>
            <a:ext cx="4874042" cy="7169159"/>
            <a:chOff x="0" y="0"/>
            <a:chExt cx="6498723" cy="955887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27330" r="27330"/>
            <a:stretch>
              <a:fillRect/>
            </a:stretch>
          </p:blipFill>
          <p:spPr>
            <a:xfrm>
              <a:off x="0" y="0"/>
              <a:ext cx="6498723" cy="955887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7546889" y="4781643"/>
            <a:ext cx="4646138" cy="4476657"/>
            <a:chOff x="0" y="0"/>
            <a:chExt cx="6194850" cy="5968876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/>
            <a:srcRect l="20129" r="19384" b="12689"/>
            <a:stretch>
              <a:fillRect/>
            </a:stretch>
          </p:blipFill>
          <p:spPr>
            <a:xfrm>
              <a:off x="0" y="0"/>
              <a:ext cx="6194850" cy="5968876"/>
            </a:xfrm>
            <a:prstGeom prst="rect">
              <a:avLst/>
            </a:prstGeom>
          </p:spPr>
        </p:pic>
      </p:grpSp>
      <p:sp>
        <p:nvSpPr>
          <p:cNvPr id="12" name="TextBox 12"/>
          <p:cNvSpPr txBox="1"/>
          <p:nvPr/>
        </p:nvSpPr>
        <p:spPr>
          <a:xfrm>
            <a:off x="1028700" y="-76200"/>
            <a:ext cx="11356558" cy="303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0"/>
              </a:lnSpc>
            </a:pPr>
            <a:r>
              <a:rPr lang="en-US" sz="12000" b="1">
                <a:solidFill>
                  <a:srgbClr val="231816"/>
                </a:solidFill>
                <a:latin typeface="Jella Bold"/>
                <a:ea typeface="Jella Bold"/>
                <a:cs typeface="Jella Bold"/>
                <a:sym typeface="Jella Bold"/>
              </a:rPr>
              <a:t>THANK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038808"/>
            <a:ext cx="11356558" cy="171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>
                <a:solidFill>
                  <a:srgbClr val="B84900"/>
                </a:solidFill>
                <a:latin typeface="Badger Script"/>
                <a:ea typeface="Badger Script"/>
                <a:cs typeface="Badger Script"/>
                <a:sym typeface="Badger Script"/>
              </a:rPr>
              <a:t>for listening to our Presentation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4781643"/>
            <a:ext cx="6327689" cy="4476657"/>
            <a:chOff x="0" y="0"/>
            <a:chExt cx="8436919" cy="5968876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4"/>
            <a:srcRect l="2883" r="2883"/>
            <a:stretch>
              <a:fillRect/>
            </a:stretch>
          </p:blipFill>
          <p:spPr>
            <a:xfrm>
              <a:off x="0" y="0"/>
              <a:ext cx="8436919" cy="596887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Microsoft Office PowerPoint</Application>
  <PresentationFormat>Custom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Badger Script</vt:lpstr>
      <vt:lpstr>Arial</vt:lpstr>
      <vt:lpstr>Jella</vt:lpstr>
      <vt:lpstr>Calibri</vt:lpstr>
      <vt:lpstr>Cerebri</vt:lpstr>
      <vt:lpstr>Cerebri Bold</vt:lpstr>
      <vt:lpstr>Jella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</dc:title>
  <cp:lastModifiedBy>Vatsal Shah</cp:lastModifiedBy>
  <cp:revision>1</cp:revision>
  <dcterms:created xsi:type="dcterms:W3CDTF">2006-08-16T00:00:00Z</dcterms:created>
  <dcterms:modified xsi:type="dcterms:W3CDTF">2026-02-20T07:03:59Z</dcterms:modified>
  <dc:identifier>DAHB1EOlSjE</dc:identifier>
</cp:coreProperties>
</file>

<file path=docProps/thumbnail.jpeg>
</file>